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4" r:id="rId3"/>
    <p:sldId id="258" r:id="rId4"/>
    <p:sldId id="275" r:id="rId5"/>
    <p:sldId id="321" r:id="rId6"/>
    <p:sldId id="259" r:id="rId7"/>
    <p:sldId id="297" r:id="rId8"/>
    <p:sldId id="298" r:id="rId9"/>
    <p:sldId id="334" r:id="rId10"/>
    <p:sldId id="336" r:id="rId11"/>
    <p:sldId id="306" r:id="rId12"/>
    <p:sldId id="312" r:id="rId13"/>
    <p:sldId id="311" r:id="rId14"/>
    <p:sldId id="322" r:id="rId15"/>
    <p:sldId id="295" r:id="rId16"/>
    <p:sldId id="301" r:id="rId17"/>
    <p:sldId id="299" r:id="rId18"/>
    <p:sldId id="337" r:id="rId19"/>
    <p:sldId id="338" r:id="rId20"/>
    <p:sldId id="325" r:id="rId21"/>
    <p:sldId id="326" r:id="rId22"/>
    <p:sldId id="342" r:id="rId23"/>
    <p:sldId id="320" r:id="rId24"/>
    <p:sldId id="296" r:id="rId25"/>
    <p:sldId id="305" r:id="rId26"/>
    <p:sldId id="340" r:id="rId27"/>
    <p:sldId id="300" r:id="rId28"/>
    <p:sldId id="335" r:id="rId29"/>
    <p:sldId id="339" r:id="rId30"/>
    <p:sldId id="318" r:id="rId31"/>
    <p:sldId id="34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290"/>
  </p:normalViewPr>
  <p:slideViewPr>
    <p:cSldViewPr snapToGrid="0">
      <p:cViewPr varScale="1">
        <p:scale>
          <a:sx n="105" d="100"/>
          <a:sy n="105" d="100"/>
        </p:scale>
        <p:origin x="1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Red lines are results from using L1 Penalty based on minimizing CV-risk (CV-HAL). </a:t>
            </a:r>
          </a:p>
          <a:p>
            <a:r>
              <a:rPr lang="en-US" sz="1200" dirty="0"/>
              <a:t>Blue lines are results using an empirical derived global undersmoothing based repeated simulations over a grid of L1 penalties and choosing the maximal one for which the bias becomes negligible.  </a:t>
            </a:r>
          </a:p>
          <a:p>
            <a:endParaRPr lang="en-US" sz="1200" dirty="0"/>
          </a:p>
          <a:p>
            <a:r>
              <a:rPr lang="en-US" sz="1200" dirty="0"/>
              <a:t>Results are shown for a grid over A=a.   Dashed line is based on the Oracle SD of the estimator, solid on the empirical delta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8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3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6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-2569" y="3275766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31817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3" y="211015"/>
            <a:ext cx="1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13D26-BA9D-B67C-EE5B-A329701C7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83"/>
          <a:stretch/>
        </p:blipFill>
        <p:spPr>
          <a:xfrm>
            <a:off x="1599199" y="666433"/>
            <a:ext cx="2847097" cy="1844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CD3DD-D519-9127-C505-C24FC7728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65"/>
          <a:stretch/>
        </p:blipFill>
        <p:spPr>
          <a:xfrm>
            <a:off x="1593378" y="2704836"/>
            <a:ext cx="2858737" cy="1844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CA522-13B6-D1E6-A9CB-A60BBDCB5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99"/>
          <a:stretch/>
        </p:blipFill>
        <p:spPr>
          <a:xfrm>
            <a:off x="5121046" y="679397"/>
            <a:ext cx="2807626" cy="1844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ACCC9-897D-261B-E120-C1DF64D03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54"/>
          <a:stretch/>
        </p:blipFill>
        <p:spPr>
          <a:xfrm>
            <a:off x="5081574" y="2704836"/>
            <a:ext cx="2847098" cy="1870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6D14D-F3CE-1E48-5BF3-B199523F0A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458"/>
          <a:stretch/>
        </p:blipFill>
        <p:spPr>
          <a:xfrm>
            <a:off x="8603422" y="679397"/>
            <a:ext cx="2830592" cy="1870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4199A-16F6-E12E-DA56-F5190ADE2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369"/>
          <a:stretch/>
        </p:blipFill>
        <p:spPr>
          <a:xfrm>
            <a:off x="8603421" y="2704836"/>
            <a:ext cx="2830593" cy="1870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43106-2B53-C9B8-5ED8-BF412B1E2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378" y="4783903"/>
            <a:ext cx="2858737" cy="1863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D32E26-611C-56EE-AF26-690C00B24246}"/>
              </a:ext>
            </a:extLst>
          </p:cNvPr>
          <p:cNvSpPr txBox="1"/>
          <p:nvPr/>
        </p:nvSpPr>
        <p:spPr>
          <a:xfrm>
            <a:off x="-2569" y="5120719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with min local lambda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EB2252-6C58-FA9E-8C02-9DCB2A4F2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1574" y="4756215"/>
            <a:ext cx="2858737" cy="1865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CBDCDB-C57A-0329-AEA5-C191745BE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421" y="4756215"/>
            <a:ext cx="2858737" cy="18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n=200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85DAF-556C-3940-0F96-8D84EFD6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565"/>
            <a:ext cx="4000935" cy="396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1A850-52C9-4FF2-4CEB-93888FE7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56" y="1017565"/>
            <a:ext cx="4025632" cy="396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6C41A-04E8-CDDD-7C67-70B415961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94" y="984657"/>
            <a:ext cx="4018048" cy="39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9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D5622-2B71-E4C0-C6C2-EAAF1043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838"/>
            <a:ext cx="4011168" cy="4019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A0D04-9AAC-D595-4D24-CED3FFE4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8" y="1408838"/>
            <a:ext cx="4040324" cy="4040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B3D6F-4A8F-8C03-4BBA-8E91B825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508" y="1408838"/>
            <a:ext cx="4073578" cy="4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3C624-1EF8-2557-0B23-C8983DE8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828"/>
            <a:ext cx="3753608" cy="3700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9CAB5-A45D-BEE1-A65D-04A3183A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0" y="1224828"/>
            <a:ext cx="3753608" cy="3708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D0177-21FF-0353-8B97-7D18AEA20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968" y="1224828"/>
            <a:ext cx="3746103" cy="37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32E6-020F-29DA-7BAA-A54B7F28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C654-1D38-5CB6-BE80-286D2D2DA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51381C-0BE7-0F92-6C23-FEAB2939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3496"/>
            <a:ext cx="10075857" cy="466561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BB0E6-226C-20B3-EE26-2B3952BB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89" y="519324"/>
            <a:ext cx="4274614" cy="29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1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4FD3E6-89A7-0AB0-B7AC-E927AE65D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5524" y="1825625"/>
            <a:ext cx="6020951" cy="4351338"/>
          </a:xfrm>
        </p:spPr>
      </p:pic>
    </p:spTree>
    <p:extLst>
      <p:ext uri="{BB962C8B-B14F-4D97-AF65-F5344CB8AC3E}">
        <p14:creationId xmlns:p14="http://schemas.microsoft.com/office/powerpoint/2010/main" val="33057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C706A-00C0-732C-B553-EC1C2F56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6" y="938403"/>
            <a:ext cx="3316326" cy="217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ACF3A-EDD7-8821-5068-D9498F53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93" y="3683838"/>
            <a:ext cx="3412475" cy="2235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EC9C6-5C4D-2217-87DF-B73ABB3C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68" y="892622"/>
            <a:ext cx="3412475" cy="2268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10F14-2067-934E-E1F8-B616FADF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44" y="3697230"/>
            <a:ext cx="3474522" cy="2268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25FB99-DF56-ED02-7F69-3BF17961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009" y="830328"/>
            <a:ext cx="3489218" cy="23529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929B37-3A29-E167-3E69-F5B644C2C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443" y="3613557"/>
            <a:ext cx="3568784" cy="23763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0E4D71-9BF0-5CDE-3512-51734784978E}"/>
              </a:ext>
            </a:extLst>
          </p:cNvPr>
          <p:cNvSpPr txBox="1"/>
          <p:nvPr/>
        </p:nvSpPr>
        <p:spPr>
          <a:xfrm>
            <a:off x="9879205" y="6280220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0.48329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98F84F-99B5-BE74-620F-BB8CD041500D}"/>
              </a:ext>
            </a:extLst>
          </p:cNvPr>
          <p:cNvSpPr txBox="1"/>
          <p:nvPr/>
        </p:nvSpPr>
        <p:spPr>
          <a:xfrm>
            <a:off x="6232490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FD5C0-C6D1-C0A6-B498-1726C5ABEEF9}"/>
              </a:ext>
            </a:extLst>
          </p:cNvPr>
          <p:cNvSpPr txBox="1"/>
          <p:nvPr/>
        </p:nvSpPr>
        <p:spPr>
          <a:xfrm>
            <a:off x="2754763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0.23357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4FAEF-EAD3-D4E0-7E92-D0BDAC72DBFE}"/>
              </a:ext>
            </a:extLst>
          </p:cNvPr>
          <p:cNvSpPr txBox="1"/>
          <p:nvPr/>
        </p:nvSpPr>
        <p:spPr>
          <a:xfrm>
            <a:off x="42651" y="6119499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Undersmoothing lambda scaler</a:t>
            </a:r>
          </a:p>
        </p:txBody>
      </p:sp>
    </p:spTree>
    <p:extLst>
      <p:ext uri="{BB962C8B-B14F-4D97-AF65-F5344CB8AC3E}">
        <p14:creationId xmlns:p14="http://schemas.microsoft.com/office/powerpoint/2010/main" val="2504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F6103-0BC8-E11C-348E-3CF842536F8D}"/>
              </a:ext>
            </a:extLst>
          </p:cNvPr>
          <p:cNvSpPr txBox="1"/>
          <p:nvPr/>
        </p:nvSpPr>
        <p:spPr>
          <a:xfrm>
            <a:off x="183991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6CFE9-62BA-E408-8FB4-E63F4B65A4C5}"/>
              </a:ext>
            </a:extLst>
          </p:cNvPr>
          <p:cNvSpPr txBox="1"/>
          <p:nvPr/>
        </p:nvSpPr>
        <p:spPr>
          <a:xfrm>
            <a:off x="570987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8CCA-353C-7799-9574-845C30684DF5}"/>
              </a:ext>
            </a:extLst>
          </p:cNvPr>
          <p:cNvSpPr txBox="1"/>
          <p:nvPr/>
        </p:nvSpPr>
        <p:spPr>
          <a:xfrm>
            <a:off x="9729742" y="639024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224EE-0217-479F-54B3-D0F19CCFCAAE}"/>
              </a:ext>
            </a:extLst>
          </p:cNvPr>
          <p:cNvSpPr txBox="1"/>
          <p:nvPr/>
        </p:nvSpPr>
        <p:spPr>
          <a:xfrm>
            <a:off x="-1" y="87148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4D5BD4-A3FF-D0D6-9728-C369EFFE1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24" y="1152294"/>
            <a:ext cx="3752000" cy="42842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46F8AB-6B38-EBAF-991B-DD7AC990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7" y="1152294"/>
            <a:ext cx="3840809" cy="4288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88231E-B979-5AE7-3BF5-03E90D85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09" y="1152294"/>
            <a:ext cx="3699620" cy="42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-42651" y="4529800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31817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3" y="211015"/>
            <a:ext cx="1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DFB80-C02B-F00B-9396-543C54B1C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0"/>
          <a:stretch/>
        </p:blipFill>
        <p:spPr>
          <a:xfrm>
            <a:off x="1128041" y="901554"/>
            <a:ext cx="3561002" cy="2232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AED24-E93B-EE00-C330-B5ED0A09B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0"/>
          <a:stretch/>
        </p:blipFill>
        <p:spPr>
          <a:xfrm>
            <a:off x="1058614" y="3632661"/>
            <a:ext cx="3630429" cy="2323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0EB12-C9F9-595F-0B38-D41B4C6ED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09"/>
          <a:stretch/>
        </p:blipFill>
        <p:spPr>
          <a:xfrm>
            <a:off x="4922323" y="901554"/>
            <a:ext cx="3417816" cy="2232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730CAD-F99C-BC1B-1C35-F56723179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24"/>
          <a:stretch/>
        </p:blipFill>
        <p:spPr>
          <a:xfrm>
            <a:off x="4922324" y="3619582"/>
            <a:ext cx="3417816" cy="2263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7CB691-D961-774E-8580-E7D8AC3D5A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109"/>
          <a:stretch/>
        </p:blipFill>
        <p:spPr>
          <a:xfrm>
            <a:off x="8636923" y="901555"/>
            <a:ext cx="3480497" cy="2284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7A5561-D3A8-BFA8-FC60-B8B9D65E3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028"/>
          <a:stretch/>
        </p:blipFill>
        <p:spPr>
          <a:xfrm>
            <a:off x="8421649" y="3619582"/>
            <a:ext cx="3593370" cy="23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1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CV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  <a:p>
            <a:pPr lvl="2"/>
            <a:r>
              <a:rPr lang="en-US" dirty="0"/>
              <a:t>Where max score = max(|E[(Y – </a:t>
            </a:r>
            <a:r>
              <a:rPr lang="en-US" dirty="0" err="1"/>
              <a:t>Y_hat</a:t>
            </a:r>
            <a:r>
              <a:rPr lang="en-US" dirty="0"/>
              <a:t>)(H/</a:t>
            </a:r>
            <a:r>
              <a:rPr lang="en-US" dirty="0" err="1"/>
              <a:t>sigma_n</a:t>
            </a:r>
            <a:r>
              <a:rPr lang="en-US" dirty="0"/>
              <a:t>)]|)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n=200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0.21777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7FE56-6FCB-3A75-5158-6ED93D68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184"/>
            <a:ext cx="4095178" cy="3979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89549-D992-8755-4773-9A91BE9C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94" y="998184"/>
            <a:ext cx="4124541" cy="39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DF25F-ECFF-3D35-4ED0-7EB5ED1E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479" y="1024808"/>
            <a:ext cx="4028003" cy="39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0.21359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AF6DA-AE14-E796-5664-5729A49B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98" y="998184"/>
            <a:ext cx="4041632" cy="397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46F0C-A87E-AEC9-BFE7-A32EEABF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83" y="1050051"/>
            <a:ext cx="4317795" cy="3978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3870E-F515-55C9-37AA-C5B4A583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20" y="1132474"/>
            <a:ext cx="4066180" cy="38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0.21359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32B92-2693-7ED2-2696-27C6FE90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" y="994218"/>
            <a:ext cx="4096642" cy="3943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A43D4-86D1-CC12-A708-9779B7B6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91" y="1002183"/>
            <a:ext cx="4087092" cy="3943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F0567-2008-2DCA-A4DF-E7187550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09" y="969277"/>
            <a:ext cx="4087091" cy="39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7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818-EC69-9509-080C-C4FD7859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AFE0-F9DE-3EA9-B67B-3F86AD839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12825-61BE-470A-3446-AE9DAFD6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67" y="1530811"/>
            <a:ext cx="9207851" cy="4337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382AF-ED46-4316-26C6-03DAE901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93" y="260308"/>
            <a:ext cx="4793171" cy="33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BAEEDE-CF73-1495-36C6-5A559BFECEB9}"/>
              </a:ext>
            </a:extLst>
          </p:cNvPr>
          <p:cNvCxnSpPr/>
          <p:nvPr/>
        </p:nvCxnSpPr>
        <p:spPr>
          <a:xfrm flipV="1">
            <a:off x="3217025" y="4422371"/>
            <a:ext cx="532015" cy="8063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03BDC6-60FE-3899-F0CD-486E7BD0F3F5}"/>
              </a:ext>
            </a:extLst>
          </p:cNvPr>
          <p:cNvCxnSpPr>
            <a:cxnSpLocks/>
          </p:cNvCxnSpPr>
          <p:nvPr/>
        </p:nvCxnSpPr>
        <p:spPr>
          <a:xfrm flipV="1">
            <a:off x="3749040" y="4023360"/>
            <a:ext cx="540327" cy="3990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7FDD-8CE5-3AE6-855E-0CE88BA040EB}"/>
              </a:ext>
            </a:extLst>
          </p:cNvPr>
          <p:cNvCxnSpPr>
            <a:cxnSpLocks/>
          </p:cNvCxnSpPr>
          <p:nvPr/>
        </p:nvCxnSpPr>
        <p:spPr>
          <a:xfrm flipH="1" flipV="1">
            <a:off x="4289367" y="4023360"/>
            <a:ext cx="548640" cy="8977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4A8971-C52F-2150-CEE7-54DC32DA0DF8}"/>
              </a:ext>
            </a:extLst>
          </p:cNvPr>
          <p:cNvCxnSpPr>
            <a:cxnSpLocks/>
          </p:cNvCxnSpPr>
          <p:nvPr/>
        </p:nvCxnSpPr>
        <p:spPr>
          <a:xfrm flipV="1">
            <a:off x="4846319" y="3823855"/>
            <a:ext cx="532015" cy="10972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37E8B1-5509-C9FE-72E4-268773BCEB26}"/>
              </a:ext>
            </a:extLst>
          </p:cNvPr>
          <p:cNvCxnSpPr>
            <a:cxnSpLocks/>
          </p:cNvCxnSpPr>
          <p:nvPr/>
        </p:nvCxnSpPr>
        <p:spPr>
          <a:xfrm flipV="1">
            <a:off x="5378334" y="2970204"/>
            <a:ext cx="556952" cy="8702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9D3BAE-0DC7-372B-A92E-862F69993FBC}"/>
              </a:ext>
            </a:extLst>
          </p:cNvPr>
          <p:cNvCxnSpPr>
            <a:cxnSpLocks/>
          </p:cNvCxnSpPr>
          <p:nvPr/>
        </p:nvCxnSpPr>
        <p:spPr>
          <a:xfrm>
            <a:off x="5935286" y="2970204"/>
            <a:ext cx="532015" cy="1886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10567-01DF-C165-61D0-2D579CB80EAD}"/>
              </a:ext>
            </a:extLst>
          </p:cNvPr>
          <p:cNvCxnSpPr>
            <a:cxnSpLocks/>
          </p:cNvCxnSpPr>
          <p:nvPr/>
        </p:nvCxnSpPr>
        <p:spPr>
          <a:xfrm flipV="1">
            <a:off x="6467301" y="2718262"/>
            <a:ext cx="538683" cy="4655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40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36175-B0D1-AAFD-0613-674EE625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01" y="806379"/>
            <a:ext cx="3353369" cy="2238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DAE66-16B4-4A47-1CAE-8380937B9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96" y="3813349"/>
            <a:ext cx="3532228" cy="233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BE1A6-91EE-7D0F-943C-0B03A0F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70" y="766186"/>
            <a:ext cx="3509546" cy="2318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6EC069-CE63-AFF4-8AA8-B26724BA2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70" y="3813348"/>
            <a:ext cx="3519705" cy="2338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D2DC9-15E2-0450-079A-0A8442E1C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230" y="852755"/>
            <a:ext cx="3398770" cy="22320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57F76C-73F1-A0C7-2FAC-4A9B4C667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220" y="3792561"/>
            <a:ext cx="3536368" cy="23186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0C4134-9C8C-D32D-B315-707F955303D9}"/>
              </a:ext>
            </a:extLst>
          </p:cNvPr>
          <p:cNvSpPr txBox="1"/>
          <p:nvPr/>
        </p:nvSpPr>
        <p:spPr>
          <a:xfrm>
            <a:off x="42651" y="6119499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Undersmoothing lambda scaler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67DE4-FC39-83C8-4A54-074EE23BF0B0}"/>
              </a:ext>
            </a:extLst>
          </p:cNvPr>
          <p:cNvSpPr txBox="1"/>
          <p:nvPr/>
        </p:nvSpPr>
        <p:spPr>
          <a:xfrm>
            <a:off x="2754763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0.23357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C538B-1088-D28C-7A4C-643607422EE6}"/>
              </a:ext>
            </a:extLst>
          </p:cNvPr>
          <p:cNvSpPr txBox="1"/>
          <p:nvPr/>
        </p:nvSpPr>
        <p:spPr>
          <a:xfrm>
            <a:off x="6232490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1F180-00D9-FC61-A97B-D0A762D67D8C}"/>
              </a:ext>
            </a:extLst>
          </p:cNvPr>
          <p:cNvSpPr txBox="1"/>
          <p:nvPr/>
        </p:nvSpPr>
        <p:spPr>
          <a:xfrm>
            <a:off x="9846437" y="6259281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</p:spTree>
    <p:extLst>
      <p:ext uri="{BB962C8B-B14F-4D97-AF65-F5344CB8AC3E}">
        <p14:creationId xmlns:p14="http://schemas.microsoft.com/office/powerpoint/2010/main" val="427190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14D859-795A-F6FA-EA52-F8D3160F2A0B}"/>
              </a:ext>
            </a:extLst>
          </p:cNvPr>
          <p:cNvSpPr txBox="1"/>
          <p:nvPr/>
        </p:nvSpPr>
        <p:spPr>
          <a:xfrm>
            <a:off x="3316046" y="279629"/>
            <a:ext cx="144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500, z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8633D-D554-D279-C06E-46AF081A0F2D}"/>
              </a:ext>
            </a:extLst>
          </p:cNvPr>
          <p:cNvSpPr txBox="1"/>
          <p:nvPr/>
        </p:nvSpPr>
        <p:spPr>
          <a:xfrm>
            <a:off x="8875955" y="36561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z 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7E521-CD3B-93A6-8047-7AFD7A42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8" y="734950"/>
            <a:ext cx="5676722" cy="6123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FC19F-C19C-6698-31B6-B268AB18BE10}"/>
              </a:ext>
            </a:extLst>
          </p:cNvPr>
          <p:cNvSpPr txBox="1"/>
          <p:nvPr/>
        </p:nvSpPr>
        <p:spPr>
          <a:xfrm>
            <a:off x="95831" y="193639"/>
            <a:ext cx="2131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Red lines are results from using L1 Penalty based on minimizing CV-risk (CV-HAL). </a:t>
            </a:r>
          </a:p>
          <a:p>
            <a:r>
              <a:rPr lang="en-US" sz="1000" dirty="0"/>
              <a:t>Blue lines are results using an empirical derived global undersmoothing based repeated simulations over a grid of L1 penalties and choosing the maximal one for which the bias becomes negligible.  </a:t>
            </a:r>
          </a:p>
          <a:p>
            <a:endParaRPr lang="en-US" sz="1000" dirty="0"/>
          </a:p>
          <a:p>
            <a:r>
              <a:rPr lang="en-US" sz="1000" dirty="0"/>
              <a:t>Results are shown for a grid over A=a.   Dashed line is based on the Oracle SD of the estimator, solid on the empirical delta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6BB05-2BB0-BA5E-E517-D24DD550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3" y="734949"/>
            <a:ext cx="5333426" cy="61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6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-42651" y="4529800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406524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835389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3" y="211015"/>
            <a:ext cx="1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82899-4915-5EA2-860C-22516DB16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1"/>
          <a:stretch/>
        </p:blipFill>
        <p:spPr>
          <a:xfrm>
            <a:off x="1778449" y="732603"/>
            <a:ext cx="4573584" cy="2924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AE302-7F38-34EE-C6FF-A134C0BF1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67"/>
          <a:stretch/>
        </p:blipFill>
        <p:spPr>
          <a:xfrm>
            <a:off x="1720945" y="3809855"/>
            <a:ext cx="4566411" cy="2944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EFC03-2DC6-4D56-A702-64999568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789" y="732603"/>
            <a:ext cx="4408462" cy="2924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0B459-09AD-CB2C-F122-04BEBEE30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89" y="3764718"/>
            <a:ext cx="4444115" cy="298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Z:       intermediate curve,     binary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FEC7DE-23FF-3679-7263-402AD19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5" y="4821306"/>
            <a:ext cx="8829767" cy="71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408E-A9B6-5712-69A4-DFF966C4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7"/>
          <a:stretch/>
        </p:blipFill>
        <p:spPr>
          <a:xfrm>
            <a:off x="3657600" y="1825625"/>
            <a:ext cx="2863168" cy="4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3221654" y="32939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179195" y="2134246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BB20B-3E33-01A7-1F78-83E7295DBA00}"/>
              </a:ext>
            </a:extLst>
          </p:cNvPr>
          <p:cNvSpPr txBox="1"/>
          <p:nvPr/>
        </p:nvSpPr>
        <p:spPr>
          <a:xfrm>
            <a:off x="0" y="4829058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D23DF-B5E2-3D0B-9524-72B090F8B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80"/>
          <a:stretch/>
        </p:blipFill>
        <p:spPr>
          <a:xfrm>
            <a:off x="1477151" y="693455"/>
            <a:ext cx="4573584" cy="297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5A6A8-1A50-8940-F1CB-650DF8514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37"/>
          <a:stretch/>
        </p:blipFill>
        <p:spPr>
          <a:xfrm>
            <a:off x="1484324" y="3664210"/>
            <a:ext cx="4566411" cy="2976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8EA617-117F-99A8-2868-DA12A634F250}"/>
              </a:ext>
            </a:extLst>
          </p:cNvPr>
          <p:cNvSpPr txBox="1"/>
          <p:nvPr/>
        </p:nvSpPr>
        <p:spPr>
          <a:xfrm>
            <a:off x="8006584" y="329393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=1000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768E5D-6ED3-16AA-E979-69E88388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35" y="693455"/>
            <a:ext cx="4504414" cy="2981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AC2E-8B43-4E30-569C-5909FDF91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436" y="3674793"/>
            <a:ext cx="4520342" cy="29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1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BAEEDE-CF73-1495-36C6-5A559BFECEB9}"/>
              </a:ext>
            </a:extLst>
          </p:cNvPr>
          <p:cNvCxnSpPr/>
          <p:nvPr/>
        </p:nvCxnSpPr>
        <p:spPr>
          <a:xfrm flipV="1">
            <a:off x="3217025" y="4422371"/>
            <a:ext cx="532015" cy="8063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03BDC6-60FE-3899-F0CD-486E7BD0F3F5}"/>
              </a:ext>
            </a:extLst>
          </p:cNvPr>
          <p:cNvCxnSpPr>
            <a:cxnSpLocks/>
          </p:cNvCxnSpPr>
          <p:nvPr/>
        </p:nvCxnSpPr>
        <p:spPr>
          <a:xfrm flipV="1">
            <a:off x="3749040" y="4023360"/>
            <a:ext cx="540327" cy="3990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7FDD-8CE5-3AE6-855E-0CE88BA040EB}"/>
              </a:ext>
            </a:extLst>
          </p:cNvPr>
          <p:cNvCxnSpPr>
            <a:cxnSpLocks/>
          </p:cNvCxnSpPr>
          <p:nvPr/>
        </p:nvCxnSpPr>
        <p:spPr>
          <a:xfrm flipH="1" flipV="1">
            <a:off x="4289367" y="4023360"/>
            <a:ext cx="548640" cy="8977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4A8971-C52F-2150-CEE7-54DC32DA0DF8}"/>
              </a:ext>
            </a:extLst>
          </p:cNvPr>
          <p:cNvCxnSpPr>
            <a:cxnSpLocks/>
          </p:cNvCxnSpPr>
          <p:nvPr/>
        </p:nvCxnSpPr>
        <p:spPr>
          <a:xfrm flipV="1">
            <a:off x="4846319" y="3823855"/>
            <a:ext cx="532015" cy="10972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37E8B1-5509-C9FE-72E4-268773BCEB26}"/>
              </a:ext>
            </a:extLst>
          </p:cNvPr>
          <p:cNvCxnSpPr>
            <a:cxnSpLocks/>
          </p:cNvCxnSpPr>
          <p:nvPr/>
        </p:nvCxnSpPr>
        <p:spPr>
          <a:xfrm flipV="1">
            <a:off x="5378334" y="2970204"/>
            <a:ext cx="556952" cy="8702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9D3BAE-0DC7-372B-A92E-862F69993FBC}"/>
              </a:ext>
            </a:extLst>
          </p:cNvPr>
          <p:cNvCxnSpPr>
            <a:cxnSpLocks/>
          </p:cNvCxnSpPr>
          <p:nvPr/>
        </p:nvCxnSpPr>
        <p:spPr>
          <a:xfrm>
            <a:off x="5935286" y="2970204"/>
            <a:ext cx="532015" cy="1886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10567-01DF-C165-61D0-2D579CB80EAD}"/>
              </a:ext>
            </a:extLst>
          </p:cNvPr>
          <p:cNvCxnSpPr>
            <a:cxnSpLocks/>
          </p:cNvCxnSpPr>
          <p:nvPr/>
        </p:nvCxnSpPr>
        <p:spPr>
          <a:xfrm flipV="1">
            <a:off x="6467301" y="2718262"/>
            <a:ext cx="538683" cy="4405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04800F-7544-65D1-5711-071A7FE8F80A}"/>
              </a:ext>
            </a:extLst>
          </p:cNvPr>
          <p:cNvCxnSpPr>
            <a:cxnSpLocks/>
          </p:cNvCxnSpPr>
          <p:nvPr/>
        </p:nvCxnSpPr>
        <p:spPr>
          <a:xfrm>
            <a:off x="7005984" y="2718262"/>
            <a:ext cx="532015" cy="32087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CBDA54-12A2-61F9-9D51-3C06247E8A54}"/>
              </a:ext>
            </a:extLst>
          </p:cNvPr>
          <p:cNvCxnSpPr>
            <a:cxnSpLocks/>
          </p:cNvCxnSpPr>
          <p:nvPr/>
        </p:nvCxnSpPr>
        <p:spPr>
          <a:xfrm>
            <a:off x="7537999" y="5926975"/>
            <a:ext cx="5386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1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 and z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 and z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637429E-67C8-89CD-6446-6DF169A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27" y="5530919"/>
            <a:ext cx="8829767" cy="71022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29B-C4E2-34E2-7563-C6AC591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A36E-6C04-CC64-0072-E1FD352E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0830B-D590-AC39-BDF3-3A311E6A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80" y="1356843"/>
            <a:ext cx="9689840" cy="51360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C2352-7311-A61B-7C48-3D81993F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79" y="860109"/>
            <a:ext cx="4507417" cy="32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F4413-7106-A80A-2ED1-AB15CF0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45" y="1381669"/>
            <a:ext cx="7157054" cy="51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8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D3DCAF-DB6E-0A9B-A2A1-EC8A6EA2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35" y="640618"/>
            <a:ext cx="3088949" cy="2058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E10B0-D115-D54A-9995-D96966D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33" y="2759616"/>
            <a:ext cx="3088951" cy="2058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228980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3451040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73D52-2AD0-21B1-25EF-775B0607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58" y="606694"/>
            <a:ext cx="3102805" cy="2067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5D6A51-3AF0-25D0-303B-66592B2A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39" y="537026"/>
            <a:ext cx="3283686" cy="21885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2DA53B-F00E-E68E-86EF-FCD5051D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870" y="2847925"/>
            <a:ext cx="3023859" cy="20153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7B7B71-C346-48F6-24DF-D2D68E5D9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890" y="2798124"/>
            <a:ext cx="3088952" cy="20587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4" y="211015"/>
            <a:ext cx="121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1ABF7-711A-BED4-FC4B-BD318BFBD01D}"/>
              </a:ext>
            </a:extLst>
          </p:cNvPr>
          <p:cNvSpPr txBox="1"/>
          <p:nvPr/>
        </p:nvSpPr>
        <p:spPr>
          <a:xfrm>
            <a:off x="42651" y="5167355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with min local lambda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944B3-CC35-341B-4494-F54689E2E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33" y="4799273"/>
            <a:ext cx="3100644" cy="2058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A91A0-66AE-7A5A-4B24-191A58EA4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254" y="4867038"/>
            <a:ext cx="2962316" cy="2015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994897-64E1-3979-9B77-4CDE4573B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1629" y="4833925"/>
            <a:ext cx="3023859" cy="20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F6103-0BC8-E11C-348E-3CF842536F8D}"/>
              </a:ext>
            </a:extLst>
          </p:cNvPr>
          <p:cNvSpPr txBox="1"/>
          <p:nvPr/>
        </p:nvSpPr>
        <p:spPr>
          <a:xfrm>
            <a:off x="1815535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6CFE9-62BA-E408-8FB4-E63F4B65A4C5}"/>
              </a:ext>
            </a:extLst>
          </p:cNvPr>
          <p:cNvSpPr txBox="1"/>
          <p:nvPr/>
        </p:nvSpPr>
        <p:spPr>
          <a:xfrm>
            <a:off x="570987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8CCA-353C-7799-9574-845C30684DF5}"/>
              </a:ext>
            </a:extLst>
          </p:cNvPr>
          <p:cNvSpPr txBox="1"/>
          <p:nvPr/>
        </p:nvSpPr>
        <p:spPr>
          <a:xfrm>
            <a:off x="9729742" y="639024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224EE-0217-479F-54B3-D0F19CCFCAAE}"/>
              </a:ext>
            </a:extLst>
          </p:cNvPr>
          <p:cNvSpPr txBox="1"/>
          <p:nvPr/>
        </p:nvSpPr>
        <p:spPr>
          <a:xfrm>
            <a:off x="-1" y="87148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36ECF-8498-BE78-1CCA-D68E04633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" r="2655"/>
          <a:stretch/>
        </p:blipFill>
        <p:spPr>
          <a:xfrm>
            <a:off x="73152" y="1042940"/>
            <a:ext cx="4064565" cy="4666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669801-A368-0BF9-6737-D3FF8FAC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68" y="1042940"/>
            <a:ext cx="3966372" cy="4666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57D44A-108D-6F77-E939-A6818279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11" y="1042940"/>
            <a:ext cx="4113390" cy="46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5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8778</TotalTime>
  <Words>624</Words>
  <Application>Microsoft Macintosh PowerPoint</Application>
  <PresentationFormat>Widescreen</PresentationFormat>
  <Paragraphs>130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PowerPoint Presentation</vt:lpstr>
      <vt:lpstr>Simulation #1</vt:lpstr>
      <vt:lpstr>Simulation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#2</vt:lpstr>
      <vt:lpstr>Simulation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#3</vt:lpstr>
      <vt:lpstr>Simulation #3</vt:lpstr>
      <vt:lpstr>Simulation #3</vt:lpstr>
      <vt:lpstr>PowerPoint Presentation</vt:lpstr>
      <vt:lpstr>PowerPoint Presentation</vt:lpstr>
      <vt:lpstr>PowerPoint Presentation</vt:lpstr>
      <vt:lpstr>PowerPoint Presentation</vt:lpstr>
      <vt:lpstr>Simulation #3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28</cp:revision>
  <dcterms:created xsi:type="dcterms:W3CDTF">2022-10-14T23:00:20Z</dcterms:created>
  <dcterms:modified xsi:type="dcterms:W3CDTF">2023-05-04T22:05:19Z</dcterms:modified>
</cp:coreProperties>
</file>